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Inter"/>
      <p:regular r:id="rId14"/>
      <p:bold r:id="rId15"/>
      <p:italic r:id="rId16"/>
      <p:boldItalic r:id="rId17"/>
    </p:embeddedFont>
    <p:embeddedFont>
      <p:font typeface="Petrona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etrona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Petrona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bold.fntdata"/><Relationship Id="rId14" Type="http://schemas.openxmlformats.org/officeDocument/2006/relationships/font" Target="fonts/Inter-regular.fntdata"/><Relationship Id="rId17" Type="http://schemas.openxmlformats.org/officeDocument/2006/relationships/font" Target="fonts/Inter-boldItalic.fntdata"/><Relationship Id="rId16" Type="http://schemas.openxmlformats.org/officeDocument/2006/relationships/font" Target="fonts/Inter-italic.fntdata"/><Relationship Id="rId5" Type="http://schemas.openxmlformats.org/officeDocument/2006/relationships/slide" Target="slides/slide1.xml"/><Relationship Id="rId19" Type="http://schemas.openxmlformats.org/officeDocument/2006/relationships/font" Target="fonts/Petrona-bold.fntdata"/><Relationship Id="rId6" Type="http://schemas.openxmlformats.org/officeDocument/2006/relationships/slide" Target="slides/slide2.xml"/><Relationship Id="rId18" Type="http://schemas.openxmlformats.org/officeDocument/2006/relationships/font" Target="fonts/Petron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/>
          <p:nvPr/>
        </p:nvSpPr>
        <p:spPr>
          <a:xfrm>
            <a:off x="793790" y="1776532"/>
            <a:ext cx="7556421" cy="2232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Drapo App V2: E-Bhutan Digital Identity &amp; Citizenship Platform</a:t>
            </a:r>
            <a:endParaRPr b="0" i="0" sz="4650" u="none" cap="none" strike="noStrike"/>
          </a:p>
        </p:txBody>
      </p:sp>
      <p:sp>
        <p:nvSpPr>
          <p:cNvPr id="54" name="Google Shape;54;p12"/>
          <p:cNvSpPr/>
          <p:nvPr/>
        </p:nvSpPr>
        <p:spPr>
          <a:xfrm>
            <a:off x="793790" y="4349472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Welcome to the future of digital identity and citizenship! Drapo App V2 is a comprehensive, decentralised platform designed to empower Bhutanese citizens with secure digital identities, efficient government services, and innovative financial tools.</a:t>
            </a:r>
            <a:endParaRPr b="0" i="0" sz="1750" u="none" cap="none" strike="noStrike"/>
          </a:p>
        </p:txBody>
      </p:sp>
      <p:sp>
        <p:nvSpPr>
          <p:cNvPr id="55" name="Google Shape;55;p12"/>
          <p:cNvSpPr/>
          <p:nvPr/>
        </p:nvSpPr>
        <p:spPr>
          <a:xfrm>
            <a:off x="793790" y="6073140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3838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6" name="Google Shape;5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1410" y="6080760"/>
            <a:ext cx="347663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/>
          <p:nvPr/>
        </p:nvSpPr>
        <p:spPr>
          <a:xfrm>
            <a:off x="1270040" y="6056233"/>
            <a:ext cx="1353741" cy="39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by Kiran S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45558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6061948" y="452199"/>
            <a:ext cx="7992904" cy="1079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3350"/>
              <a:buFont typeface="Petrona"/>
              <a:buNone/>
            </a:pPr>
            <a:r>
              <a:rPr b="1" i="0" lang="en-US" sz="33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Decentralised Digital Identity (DID) &amp; Digital Passport</a:t>
            </a:r>
            <a:endParaRPr b="0" i="0" sz="3350" u="none" cap="none" strike="noStrike"/>
          </a:p>
        </p:txBody>
      </p:sp>
      <p:pic>
        <p:nvPicPr>
          <p:cNvPr descr="preencoded.png" id="65" name="Google Shape;6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1948" y="1777960"/>
            <a:ext cx="411123" cy="41112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/>
          <p:nvPr/>
        </p:nvSpPr>
        <p:spPr>
          <a:xfrm>
            <a:off x="6061948" y="2394585"/>
            <a:ext cx="2659856" cy="269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Petrona"/>
              <a:buNone/>
            </a:pPr>
            <a:r>
              <a:rPr b="1" i="0" lang="en-US" sz="16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Self-Sovereign Identity (SSI)</a:t>
            </a:r>
            <a:endParaRPr b="0" i="0" sz="1650" u="none" cap="none" strike="noStrike"/>
          </a:p>
        </p:txBody>
      </p:sp>
      <p:sp>
        <p:nvSpPr>
          <p:cNvPr id="67" name="Google Shape;67;p13"/>
          <p:cNvSpPr/>
          <p:nvPr/>
        </p:nvSpPr>
        <p:spPr>
          <a:xfrm>
            <a:off x="6061948" y="2762964"/>
            <a:ext cx="79929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Users create their own identity stored on a decentralised ledger.</a:t>
            </a:r>
            <a:endParaRPr b="0" i="0" sz="1250" u="none" cap="none" strike="noStrike"/>
          </a:p>
        </p:txBody>
      </p:sp>
      <p:pic>
        <p:nvPicPr>
          <p:cNvPr descr="preencoded.png" id="68" name="Google Shape;6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61948" y="3437096"/>
            <a:ext cx="411123" cy="41112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/>
          <p:nvPr/>
        </p:nvSpPr>
        <p:spPr>
          <a:xfrm>
            <a:off x="6061948" y="4053721"/>
            <a:ext cx="2551628" cy="269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Petrona"/>
              <a:buNone/>
            </a:pPr>
            <a:r>
              <a:rPr b="1" i="0" lang="en-US" sz="16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Bhutanese Digital Passport</a:t>
            </a:r>
            <a:endParaRPr b="0" i="0" sz="1650" u="none" cap="none" strike="noStrike"/>
          </a:p>
        </p:txBody>
      </p:sp>
      <p:sp>
        <p:nvSpPr>
          <p:cNvPr id="70" name="Google Shape;70;p13"/>
          <p:cNvSpPr/>
          <p:nvPr/>
        </p:nvSpPr>
        <p:spPr>
          <a:xfrm>
            <a:off x="6061948" y="4422100"/>
            <a:ext cx="79929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Secure digital passport for seamless international travel.</a:t>
            </a:r>
            <a:endParaRPr b="0" i="0" sz="1250" u="none" cap="none" strike="noStrike"/>
          </a:p>
        </p:txBody>
      </p:sp>
      <p:pic>
        <p:nvPicPr>
          <p:cNvPr descr="preencoded.png" id="71" name="Google Shape;7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61948" y="5096232"/>
            <a:ext cx="411123" cy="41112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/>
          <p:nvPr/>
        </p:nvSpPr>
        <p:spPr>
          <a:xfrm>
            <a:off x="6061948" y="5712857"/>
            <a:ext cx="2158365" cy="269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Petrona"/>
              <a:buNone/>
            </a:pPr>
            <a:r>
              <a:rPr b="1" i="0" lang="en-US" sz="16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Verifiable Credentials</a:t>
            </a:r>
            <a:endParaRPr b="0" i="0" sz="1650" u="none" cap="none" strike="noStrike"/>
          </a:p>
        </p:txBody>
      </p:sp>
      <p:sp>
        <p:nvSpPr>
          <p:cNvPr id="73" name="Google Shape;73;p13"/>
          <p:cNvSpPr/>
          <p:nvPr/>
        </p:nvSpPr>
        <p:spPr>
          <a:xfrm>
            <a:off x="6061948" y="6081236"/>
            <a:ext cx="79929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Issue and manage education, business, and tax compliance credentials.</a:t>
            </a:r>
            <a:endParaRPr b="0" i="0" sz="1250" u="none" cap="none" strike="noStrike"/>
          </a:p>
        </p:txBody>
      </p:sp>
      <p:pic>
        <p:nvPicPr>
          <p:cNvPr descr="preencoded.png" id="74" name="Google Shape;7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61948" y="6755368"/>
            <a:ext cx="411123" cy="41112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/>
          <p:nvPr/>
        </p:nvSpPr>
        <p:spPr>
          <a:xfrm>
            <a:off x="6061948" y="7371993"/>
            <a:ext cx="2435543" cy="269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Petrona"/>
              <a:buNone/>
            </a:pPr>
            <a:r>
              <a:rPr b="1" i="0" lang="en-US" sz="16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Biometric Authentication</a:t>
            </a:r>
            <a:endParaRPr b="0" i="0" sz="1650" u="none" cap="none" strike="noStrike"/>
          </a:p>
        </p:txBody>
      </p:sp>
      <p:sp>
        <p:nvSpPr>
          <p:cNvPr id="76" name="Google Shape;76;p13"/>
          <p:cNvSpPr/>
          <p:nvPr/>
        </p:nvSpPr>
        <p:spPr>
          <a:xfrm>
            <a:off x="6061948" y="7740372"/>
            <a:ext cx="79929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Enhanced security with face and fingerprint recognition.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/>
          <p:nvPr/>
        </p:nvSpPr>
        <p:spPr>
          <a:xfrm>
            <a:off x="718661" y="564594"/>
            <a:ext cx="11424166" cy="67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200"/>
              <a:buFont typeface="Petrona"/>
              <a:buNone/>
            </a:pPr>
            <a:r>
              <a:rPr b="1" i="0" lang="en-US" sz="42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Proof-of-Personhood (PoP) &amp; Reputation System</a:t>
            </a:r>
            <a:endParaRPr b="0" i="0" sz="420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718661" y="1730931"/>
            <a:ext cx="6346031" cy="19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Drapo App V2 establishes robust identity verification through AI-powered facial recognition and government-issued documents, complemented by Web3-based proof via Soulbound Tokens and Zero-Knowledge Proofs. Citizens earn reputation points for verified contributions like community work, education, and business activities.</a:t>
            </a:r>
            <a:endParaRPr b="0" i="0" sz="1600" u="none" cap="none" strike="noStrike"/>
          </a:p>
        </p:txBody>
      </p:sp>
      <p:sp>
        <p:nvSpPr>
          <p:cNvPr id="84" name="Google Shape;84;p14"/>
          <p:cNvSpPr/>
          <p:nvPr/>
        </p:nvSpPr>
        <p:spPr>
          <a:xfrm>
            <a:off x="718661" y="3887391"/>
            <a:ext cx="6346031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This reputation score unlocks premium services, scholarships, and business opportunities within Bhutan. A smart contract-based trust system with verifiable attestations ensures a transparent and secure credibility framework.</a:t>
            </a:r>
            <a:endParaRPr b="0" i="0" sz="1600" u="none" cap="none" strike="noStrike"/>
          </a:p>
        </p:txBody>
      </p:sp>
      <p:pic>
        <p:nvPicPr>
          <p:cNvPr descr="preencoded.png" id="85" name="Google Shape;8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3327" y="1777127"/>
            <a:ext cx="6346031" cy="6346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/>
          <p:nvPr/>
        </p:nvSpPr>
        <p:spPr>
          <a:xfrm>
            <a:off x="793790" y="2558772"/>
            <a:ext cx="10839450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Bitcoin-Backed Digital Currency &amp; Wallet</a:t>
            </a:r>
            <a:endParaRPr b="0" i="0" sz="465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793790" y="3870008"/>
            <a:ext cx="3308747" cy="283488"/>
          </a:xfrm>
          <a:prstGeom prst="roundRect">
            <a:avLst>
              <a:gd fmla="val 33606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" name="Google Shape;9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870008"/>
            <a:ext cx="3308747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4272558" y="3870008"/>
            <a:ext cx="679847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100%</a:t>
            </a:r>
            <a:endParaRPr b="0" i="0" sz="2200" u="none" cap="none" strike="noStrike"/>
          </a:p>
        </p:txBody>
      </p:sp>
      <p:sp>
        <p:nvSpPr>
          <p:cNvPr id="95" name="Google Shape;95;p15"/>
          <p:cNvSpPr/>
          <p:nvPr/>
        </p:nvSpPr>
        <p:spPr>
          <a:xfrm>
            <a:off x="793790" y="4436864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Bitcoin-Backed</a:t>
            </a:r>
            <a:endParaRPr b="0" i="0" sz="230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793790" y="4945023"/>
            <a:ext cx="41586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Stablecoin pegged to the Bhutanese Ngultrum.</a:t>
            </a:r>
            <a:endParaRPr b="0" i="0" sz="175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5235893" y="3870008"/>
            <a:ext cx="3145512" cy="283488"/>
          </a:xfrm>
          <a:prstGeom prst="roundRect">
            <a:avLst>
              <a:gd fmla="val 33606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8551426" y="3870008"/>
            <a:ext cx="843082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Secure</a:t>
            </a:r>
            <a:endParaRPr b="0" i="0" sz="2200" u="none" cap="none" strike="noStrike"/>
          </a:p>
        </p:txBody>
      </p:sp>
      <p:sp>
        <p:nvSpPr>
          <p:cNvPr id="99" name="Google Shape;99;p15"/>
          <p:cNvSpPr/>
          <p:nvPr/>
        </p:nvSpPr>
        <p:spPr>
          <a:xfrm>
            <a:off x="5235893" y="4436864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Digital Wallet</a:t>
            </a:r>
            <a:endParaRPr b="0" i="0" sz="2300" u="none" cap="none" strike="noStrike"/>
          </a:p>
        </p:txBody>
      </p:sp>
      <p:sp>
        <p:nvSpPr>
          <p:cNvPr id="100" name="Google Shape;100;p15"/>
          <p:cNvSpPr/>
          <p:nvPr/>
        </p:nvSpPr>
        <p:spPr>
          <a:xfrm>
            <a:off x="5235893" y="4945023"/>
            <a:ext cx="41586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For sending, receiving, and exchanging currencies securely.</a:t>
            </a:r>
            <a:endParaRPr b="0" i="0" sz="175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9677995" y="3870008"/>
            <a:ext cx="2442567" cy="283488"/>
          </a:xfrm>
          <a:prstGeom prst="roundRect">
            <a:avLst>
              <a:gd fmla="val 33606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12290584" y="3870008"/>
            <a:ext cx="1546027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Transparent</a:t>
            </a:r>
            <a:endParaRPr b="0" i="0" sz="220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9677995" y="4436864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Reserve Management</a:t>
            </a:r>
            <a:endParaRPr b="0" i="0" sz="2300" u="none" cap="none" strike="noStrike"/>
          </a:p>
        </p:txBody>
      </p:sp>
      <p:sp>
        <p:nvSpPr>
          <p:cNvPr id="104" name="Google Shape;104;p15"/>
          <p:cNvSpPr/>
          <p:nvPr/>
        </p:nvSpPr>
        <p:spPr>
          <a:xfrm>
            <a:off x="9677995" y="4945023"/>
            <a:ext cx="41586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Transparent Bitcoin backing ensures trust and stability.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718661" y="564594"/>
            <a:ext cx="7486531" cy="67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200"/>
              <a:buFont typeface="Petrona"/>
              <a:buNone/>
            </a:pPr>
            <a:r>
              <a:rPr b="1" i="0" lang="en-US" sz="42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eResidency &amp; Business Services</a:t>
            </a:r>
            <a:endParaRPr b="0" i="0" sz="4200" u="none" cap="none" strike="noStrike"/>
          </a:p>
        </p:txBody>
      </p:sp>
      <p:pic>
        <p:nvPicPr>
          <p:cNvPr descr="preencoded.png"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661" y="1777127"/>
            <a:ext cx="6346031" cy="634603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/>
          <p:nvPr/>
        </p:nvSpPr>
        <p:spPr>
          <a:xfrm>
            <a:off x="7573327" y="1730931"/>
            <a:ext cx="6346031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Digital Business Registration:</a:t>
            </a: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Streamlined online incorporation process.</a:t>
            </a:r>
            <a:endParaRPr b="0" i="0" sz="1600" u="none" cap="none" strike="noStrike"/>
          </a:p>
        </p:txBody>
      </p:sp>
      <p:sp>
        <p:nvSpPr>
          <p:cNvPr id="113" name="Google Shape;113;p16"/>
          <p:cNvSpPr/>
          <p:nvPr/>
        </p:nvSpPr>
        <p:spPr>
          <a:xfrm>
            <a:off x="7573327" y="2459950"/>
            <a:ext cx="6346031" cy="3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Tax Management:</a:t>
            </a: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Simplified tax compliance and filing services.</a:t>
            </a:r>
            <a:endParaRPr b="0" i="0" sz="1600" u="none" cap="none" strike="noStrike"/>
          </a:p>
        </p:txBody>
      </p:sp>
      <p:sp>
        <p:nvSpPr>
          <p:cNvPr id="114" name="Google Shape;114;p16"/>
          <p:cNvSpPr/>
          <p:nvPr/>
        </p:nvSpPr>
        <p:spPr>
          <a:xfrm>
            <a:off x="7573327" y="2860358"/>
            <a:ext cx="6346031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Document Verification:</a:t>
            </a: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Secure storage and verification of important documents.</a:t>
            </a:r>
            <a:endParaRPr b="0" i="0" sz="1600" u="none" cap="none" strike="noStrike"/>
          </a:p>
        </p:txBody>
      </p:sp>
      <p:sp>
        <p:nvSpPr>
          <p:cNvPr id="115" name="Google Shape;115;p16"/>
          <p:cNvSpPr/>
          <p:nvPr/>
        </p:nvSpPr>
        <p:spPr>
          <a:xfrm>
            <a:off x="7573327" y="3589377"/>
            <a:ext cx="6346031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NFT-based Certificates:</a:t>
            </a: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Issuance of digital credentials and certificates as NFTs.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55817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716280" y="3121343"/>
            <a:ext cx="5372219" cy="67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200"/>
              <a:buFont typeface="Petrona"/>
              <a:buNone/>
            </a:pPr>
            <a:r>
              <a:rPr b="1" i="0" lang="en-US" sz="42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Sovereign AI Assistant</a:t>
            </a:r>
            <a:endParaRPr b="0" i="0" sz="4200" u="none" cap="none" strike="noStrike"/>
          </a:p>
        </p:txBody>
      </p:sp>
      <p:sp>
        <p:nvSpPr>
          <p:cNvPr id="123" name="Google Shape;123;p17"/>
          <p:cNvSpPr/>
          <p:nvPr/>
        </p:nvSpPr>
        <p:spPr>
          <a:xfrm>
            <a:off x="716280" y="4406741"/>
            <a:ext cx="6522125" cy="204549"/>
          </a:xfrm>
          <a:prstGeom prst="roundRect">
            <a:avLst>
              <a:gd fmla="val 42022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920829" y="4815840"/>
            <a:ext cx="2686050" cy="335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Government Services</a:t>
            </a:r>
            <a:endParaRPr b="0" i="0" sz="2100" u="none" cap="none" strike="noStrike"/>
          </a:p>
        </p:txBody>
      </p:sp>
      <p:sp>
        <p:nvSpPr>
          <p:cNvPr id="125" name="Google Shape;125;p17"/>
          <p:cNvSpPr/>
          <p:nvPr/>
        </p:nvSpPr>
        <p:spPr>
          <a:xfrm>
            <a:off x="920829" y="5274350"/>
            <a:ext cx="6113026" cy="327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AI-powered assistance for all government interactions.</a:t>
            </a:r>
            <a:endParaRPr b="0" i="0" sz="1600" u="none" cap="none" strike="noStrike"/>
          </a:p>
        </p:txBody>
      </p:sp>
      <p:sp>
        <p:nvSpPr>
          <p:cNvPr id="126" name="Google Shape;126;p17"/>
          <p:cNvSpPr/>
          <p:nvPr/>
        </p:nvSpPr>
        <p:spPr>
          <a:xfrm>
            <a:off x="7391876" y="4099798"/>
            <a:ext cx="6522244" cy="204549"/>
          </a:xfrm>
          <a:prstGeom prst="roundRect">
            <a:avLst>
              <a:gd fmla="val 42022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7596426" y="4508897"/>
            <a:ext cx="3405426" cy="335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Legal &amp; Regulatory Guidance</a:t>
            </a:r>
            <a:endParaRPr b="0" i="0" sz="2100" u="none" cap="none" strike="noStrike"/>
          </a:p>
        </p:txBody>
      </p:sp>
      <p:sp>
        <p:nvSpPr>
          <p:cNvPr id="128" name="Google Shape;128;p17"/>
          <p:cNvSpPr/>
          <p:nvPr/>
        </p:nvSpPr>
        <p:spPr>
          <a:xfrm>
            <a:off x="7596426" y="4967407"/>
            <a:ext cx="6113145" cy="327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Access quick and accurate legal and compliance advice.</a:t>
            </a:r>
            <a:endParaRPr b="0" i="0" sz="1600" u="none" cap="none" strike="noStrike"/>
          </a:p>
        </p:txBody>
      </p:sp>
      <p:sp>
        <p:nvSpPr>
          <p:cNvPr id="129" name="Google Shape;129;p17"/>
          <p:cNvSpPr/>
          <p:nvPr/>
        </p:nvSpPr>
        <p:spPr>
          <a:xfrm>
            <a:off x="716280" y="6266736"/>
            <a:ext cx="6522125" cy="204549"/>
          </a:xfrm>
          <a:prstGeom prst="roundRect">
            <a:avLst>
              <a:gd fmla="val 42022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920829" y="6675834"/>
            <a:ext cx="3376136" cy="335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Dzongkha Language Support</a:t>
            </a:r>
            <a:endParaRPr b="0" i="0" sz="2100" u="none" cap="none" strike="noStrike"/>
          </a:p>
        </p:txBody>
      </p:sp>
      <p:sp>
        <p:nvSpPr>
          <p:cNvPr id="131" name="Google Shape;131;p17"/>
          <p:cNvSpPr/>
          <p:nvPr/>
        </p:nvSpPr>
        <p:spPr>
          <a:xfrm>
            <a:off x="920829" y="7134344"/>
            <a:ext cx="6113026" cy="327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Ensuring accessibility for all local users.</a:t>
            </a:r>
            <a:endParaRPr b="0" i="0" sz="1600" u="none" cap="none" strike="noStrike"/>
          </a:p>
        </p:txBody>
      </p:sp>
      <p:sp>
        <p:nvSpPr>
          <p:cNvPr id="132" name="Google Shape;132;p17"/>
          <p:cNvSpPr/>
          <p:nvPr/>
        </p:nvSpPr>
        <p:spPr>
          <a:xfrm>
            <a:off x="7391876" y="5959793"/>
            <a:ext cx="6522244" cy="204549"/>
          </a:xfrm>
          <a:prstGeom prst="roundRect">
            <a:avLst>
              <a:gd fmla="val 42022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7596426" y="6368891"/>
            <a:ext cx="2686050" cy="335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Bhutanese Law FAQ</a:t>
            </a:r>
            <a:endParaRPr b="0" i="0" sz="2100" u="none" cap="none" strike="noStrike"/>
          </a:p>
        </p:txBody>
      </p:sp>
      <p:sp>
        <p:nvSpPr>
          <p:cNvPr id="134" name="Google Shape;134;p17"/>
          <p:cNvSpPr/>
          <p:nvPr/>
        </p:nvSpPr>
        <p:spPr>
          <a:xfrm>
            <a:off x="7596426" y="6827401"/>
            <a:ext cx="6113145" cy="327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Instant answers to common questions on Bhutanese law.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0" name="Google Shape;14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186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/>
          <p:nvPr/>
        </p:nvSpPr>
        <p:spPr>
          <a:xfrm>
            <a:off x="646271" y="507802"/>
            <a:ext cx="7851458" cy="1212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3800"/>
              <a:buFont typeface="Petrona"/>
              <a:buNone/>
            </a:pPr>
            <a:r>
              <a:rPr b="1" i="0" lang="en-US" sz="38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Secure Identity Verification &amp; Document Storage</a:t>
            </a:r>
            <a:endParaRPr b="0" i="0" sz="380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646271" y="1996797"/>
            <a:ext cx="7851458" cy="590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Drapo App V2 prioritises security and privacy with advanced features for identity verification and document storage.</a:t>
            </a:r>
            <a:endParaRPr b="0" i="0" sz="1450" u="none" cap="none" strike="noStrike"/>
          </a:p>
        </p:txBody>
      </p:sp>
      <p:sp>
        <p:nvSpPr>
          <p:cNvPr id="143" name="Google Shape;143;p18"/>
          <p:cNvSpPr/>
          <p:nvPr/>
        </p:nvSpPr>
        <p:spPr>
          <a:xfrm>
            <a:off x="646271" y="2795230"/>
            <a:ext cx="7851458" cy="1093708"/>
          </a:xfrm>
          <a:prstGeom prst="roundRect">
            <a:avLst>
              <a:gd fmla="val 7092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838557" y="2987516"/>
            <a:ext cx="2819281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AI-powered OCR Scanning</a:t>
            </a:r>
            <a:endParaRPr b="0" i="0" sz="1900" u="none" cap="none" strike="noStrike"/>
          </a:p>
        </p:txBody>
      </p:sp>
      <p:sp>
        <p:nvSpPr>
          <p:cNvPr id="145" name="Google Shape;145;p18"/>
          <p:cNvSpPr/>
          <p:nvPr/>
        </p:nvSpPr>
        <p:spPr>
          <a:xfrm>
            <a:off x="838557" y="3401258"/>
            <a:ext cx="7466886" cy="295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For precise and efficient document verification.</a:t>
            </a:r>
            <a:endParaRPr b="0" i="0" sz="1450" u="none" cap="none" strike="noStrike"/>
          </a:p>
        </p:txBody>
      </p:sp>
      <p:sp>
        <p:nvSpPr>
          <p:cNvPr id="146" name="Google Shape;146;p18"/>
          <p:cNvSpPr/>
          <p:nvPr/>
        </p:nvSpPr>
        <p:spPr>
          <a:xfrm>
            <a:off x="646271" y="4073604"/>
            <a:ext cx="7851458" cy="1093708"/>
          </a:xfrm>
          <a:prstGeom prst="roundRect">
            <a:avLst>
              <a:gd fmla="val 7092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838557" y="4265890"/>
            <a:ext cx="2423755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IPFS/Filecoin Storage</a:t>
            </a:r>
            <a:endParaRPr b="0" i="0" sz="1900" u="none" cap="none" strike="noStrike"/>
          </a:p>
        </p:txBody>
      </p:sp>
      <p:sp>
        <p:nvSpPr>
          <p:cNvPr id="148" name="Google Shape;148;p18"/>
          <p:cNvSpPr/>
          <p:nvPr/>
        </p:nvSpPr>
        <p:spPr>
          <a:xfrm>
            <a:off x="838557" y="4679633"/>
            <a:ext cx="7466886" cy="295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Decentralised and secure storage of all credentials.</a:t>
            </a:r>
            <a:endParaRPr b="0" i="0" sz="1450" u="none" cap="none" strike="noStrike"/>
          </a:p>
        </p:txBody>
      </p:sp>
      <p:sp>
        <p:nvSpPr>
          <p:cNvPr id="149" name="Google Shape;149;p18"/>
          <p:cNvSpPr/>
          <p:nvPr/>
        </p:nvSpPr>
        <p:spPr>
          <a:xfrm>
            <a:off x="646271" y="5351978"/>
            <a:ext cx="7851458" cy="1093708"/>
          </a:xfrm>
          <a:prstGeom prst="roundRect">
            <a:avLst>
              <a:gd fmla="val 7092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838557" y="5544264"/>
            <a:ext cx="3602355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Zero-Knowledge Proofs (zkProofs)</a:t>
            </a:r>
            <a:endParaRPr b="0" i="0" sz="1900" u="none" cap="none" strike="noStrike"/>
          </a:p>
        </p:txBody>
      </p:sp>
      <p:sp>
        <p:nvSpPr>
          <p:cNvPr id="151" name="Google Shape;151;p18"/>
          <p:cNvSpPr/>
          <p:nvPr/>
        </p:nvSpPr>
        <p:spPr>
          <a:xfrm>
            <a:off x="838557" y="5958007"/>
            <a:ext cx="7466886" cy="295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Protecting identity while enabling verification.</a:t>
            </a:r>
            <a:endParaRPr b="0" i="0" sz="1450" u="none" cap="none" strike="noStrike"/>
          </a:p>
        </p:txBody>
      </p:sp>
      <p:sp>
        <p:nvSpPr>
          <p:cNvPr id="152" name="Google Shape;152;p18"/>
          <p:cNvSpPr/>
          <p:nvPr/>
        </p:nvSpPr>
        <p:spPr>
          <a:xfrm>
            <a:off x="646271" y="6630353"/>
            <a:ext cx="7851458" cy="1093708"/>
          </a:xfrm>
          <a:prstGeom prst="roundRect">
            <a:avLst>
              <a:gd fmla="val 7092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838557" y="6822638"/>
            <a:ext cx="2423755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Selective Disclosure</a:t>
            </a:r>
            <a:endParaRPr b="0" i="0" sz="1900" u="none" cap="none" strike="noStrike"/>
          </a:p>
        </p:txBody>
      </p:sp>
      <p:sp>
        <p:nvSpPr>
          <p:cNvPr id="154" name="Google Shape;154;p18"/>
          <p:cNvSpPr/>
          <p:nvPr/>
        </p:nvSpPr>
        <p:spPr>
          <a:xfrm>
            <a:off x="838557" y="7236381"/>
            <a:ext cx="7466886" cy="295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You control what personal information you share.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>
            <a:off x="718661" y="564594"/>
            <a:ext cx="7064097" cy="67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200"/>
              <a:buFont typeface="Petrona"/>
              <a:buNone/>
            </a:pPr>
            <a:r>
              <a:rPr b="1" i="0" lang="en-US" sz="42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Key Differentiators &amp; Benefits</a:t>
            </a:r>
            <a:endParaRPr b="0" i="0" sz="4200" u="none" cap="none" strike="noStrike"/>
          </a:p>
        </p:txBody>
      </p:sp>
      <p:sp>
        <p:nvSpPr>
          <p:cNvPr id="161" name="Google Shape;161;p19"/>
          <p:cNvSpPr/>
          <p:nvPr/>
        </p:nvSpPr>
        <p:spPr>
          <a:xfrm>
            <a:off x="718661" y="1730931"/>
            <a:ext cx="6346031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Drapo App V2 is a game-changer for Bhutan, providing a holistic and secure digital infrastructure.</a:t>
            </a:r>
            <a:endParaRPr b="0" i="0" sz="1600" u="none" cap="none" strike="noStrike"/>
          </a:p>
        </p:txBody>
      </p:sp>
      <p:sp>
        <p:nvSpPr>
          <p:cNvPr id="162" name="Google Shape;162;p19"/>
          <p:cNvSpPr/>
          <p:nvPr/>
        </p:nvSpPr>
        <p:spPr>
          <a:xfrm>
            <a:off x="718661" y="2572941"/>
            <a:ext cx="6346031" cy="3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Secure Digital Identity:</a:t>
            </a: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For all Bhutanese citizens.</a:t>
            </a:r>
            <a:endParaRPr b="0" i="0" sz="1600" u="none" cap="none" strike="noStrike"/>
          </a:p>
        </p:txBody>
      </p:sp>
      <p:sp>
        <p:nvSpPr>
          <p:cNvPr id="163" name="Google Shape;163;p19"/>
          <p:cNvSpPr/>
          <p:nvPr/>
        </p:nvSpPr>
        <p:spPr>
          <a:xfrm>
            <a:off x="718661" y="2973348"/>
            <a:ext cx="6346031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Bitcoin-Backed Digital Currency:</a:t>
            </a: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Ensures transparency and stability.</a:t>
            </a:r>
            <a:endParaRPr b="0" i="0" sz="1600" u="none" cap="none" strike="noStrike"/>
          </a:p>
        </p:txBody>
      </p:sp>
      <p:sp>
        <p:nvSpPr>
          <p:cNvPr id="164" name="Google Shape;164;p19"/>
          <p:cNvSpPr/>
          <p:nvPr/>
        </p:nvSpPr>
        <p:spPr>
          <a:xfrm>
            <a:off x="718661" y="3702368"/>
            <a:ext cx="6346031" cy="3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Trust &amp; Reputation:</a:t>
            </a: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Built through blockchain attestations.</a:t>
            </a:r>
            <a:endParaRPr b="0" i="0" sz="1600" u="none" cap="none" strike="noStrike"/>
          </a:p>
        </p:txBody>
      </p:sp>
      <p:sp>
        <p:nvSpPr>
          <p:cNvPr id="165" name="Google Shape;165;p19"/>
          <p:cNvSpPr/>
          <p:nvPr/>
        </p:nvSpPr>
        <p:spPr>
          <a:xfrm>
            <a:off x="718661" y="4102775"/>
            <a:ext cx="6346031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Comprehensive Government Services:</a:t>
            </a: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Enhanced by AI assistance.</a:t>
            </a:r>
            <a:endParaRPr b="0" i="0" sz="1600" u="none" cap="none" strike="noStrike"/>
          </a:p>
        </p:txBody>
      </p:sp>
      <p:sp>
        <p:nvSpPr>
          <p:cNvPr id="166" name="Google Shape;166;p19"/>
          <p:cNvSpPr/>
          <p:nvPr/>
        </p:nvSpPr>
        <p:spPr>
          <a:xfrm>
            <a:off x="718661" y="4831794"/>
            <a:ext cx="6346031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Decentralised Storage &amp; AI:</a:t>
            </a: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For unparalleled security and privacy.</a:t>
            </a:r>
            <a:endParaRPr b="0" i="0" sz="1600" u="none" cap="none" strike="noStrike"/>
          </a:p>
        </p:txBody>
      </p:sp>
      <p:sp>
        <p:nvSpPr>
          <p:cNvPr id="167" name="Google Shape;167;p19"/>
          <p:cNvSpPr/>
          <p:nvPr/>
        </p:nvSpPr>
        <p:spPr>
          <a:xfrm>
            <a:off x="718661" y="5560814"/>
            <a:ext cx="6346031" cy="3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Citizen Empowerment:</a:t>
            </a: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Self-sovereign identity and control.</a:t>
            </a:r>
            <a:endParaRPr b="0" i="0" sz="1600" u="none" cap="none" strike="noStrike"/>
          </a:p>
        </p:txBody>
      </p:sp>
      <p:pic>
        <p:nvPicPr>
          <p:cNvPr descr="preencoded.png" id="168" name="Google Shape;16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3327" y="1777127"/>
            <a:ext cx="6346031" cy="6346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4" name="Google Shape;1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/>
          <p:nvPr/>
        </p:nvSpPr>
        <p:spPr>
          <a:xfrm>
            <a:off x="6226135" y="734497"/>
            <a:ext cx="7664529" cy="1387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350"/>
              <a:buFont typeface="Petrona"/>
              <a:buNone/>
            </a:pPr>
            <a:r>
              <a:rPr b="1" i="0" lang="en-US" sz="43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Future Vision: Architecture &amp; Ecosystem</a:t>
            </a:r>
            <a:endParaRPr b="0" i="0" sz="4350" u="none" cap="none" strike="noStrike"/>
          </a:p>
        </p:txBody>
      </p:sp>
      <p:pic>
        <p:nvPicPr>
          <p:cNvPr descr="preencoded.png" id="176" name="Google Shape;17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6135" y="2438519"/>
            <a:ext cx="1056799" cy="126813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/>
          <p:nvPr/>
        </p:nvSpPr>
        <p:spPr>
          <a:xfrm>
            <a:off x="7494270" y="2649855"/>
            <a:ext cx="2774156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Petrona"/>
              <a:buNone/>
            </a:pPr>
            <a:r>
              <a:rPr b="1" i="0" lang="en-US" sz="21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Citizen Services</a:t>
            </a:r>
            <a:endParaRPr b="0" i="0" sz="2150" u="none" cap="none" strike="noStrike"/>
          </a:p>
        </p:txBody>
      </p:sp>
      <p:sp>
        <p:nvSpPr>
          <p:cNvPr id="178" name="Google Shape;178;p20"/>
          <p:cNvSpPr/>
          <p:nvPr/>
        </p:nvSpPr>
        <p:spPr>
          <a:xfrm>
            <a:off x="7494270" y="3123367"/>
            <a:ext cx="6396395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Identity, Reputation, Wallet, Business, AI Assistant</a:t>
            </a:r>
            <a:endParaRPr b="0" i="0" sz="1650" u="none" cap="none" strike="noStrike"/>
          </a:p>
        </p:txBody>
      </p:sp>
      <p:pic>
        <p:nvPicPr>
          <p:cNvPr descr="preencoded.png" id="179" name="Google Shape;17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6135" y="3706654"/>
            <a:ext cx="1056799" cy="126813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/>
          <p:nvPr/>
        </p:nvSpPr>
        <p:spPr>
          <a:xfrm>
            <a:off x="7494270" y="3917990"/>
            <a:ext cx="2774156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Petrona"/>
              <a:buNone/>
            </a:pPr>
            <a:r>
              <a:rPr b="1" i="0" lang="en-US" sz="21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Admin Panel</a:t>
            </a:r>
            <a:endParaRPr b="0" i="0" sz="2150" u="none" cap="none" strike="noStrike"/>
          </a:p>
        </p:txBody>
      </p:sp>
      <p:sp>
        <p:nvSpPr>
          <p:cNvPr id="181" name="Google Shape;181;p20"/>
          <p:cNvSpPr/>
          <p:nvPr/>
        </p:nvSpPr>
        <p:spPr>
          <a:xfrm>
            <a:off x="7494270" y="4391501"/>
            <a:ext cx="6396395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System Overview, User, Reputation, Smart Contract, Currency, AI</a:t>
            </a:r>
            <a:endParaRPr b="0" i="0" sz="1650" u="none" cap="none" strike="noStrike"/>
          </a:p>
        </p:txBody>
      </p:sp>
      <p:pic>
        <p:nvPicPr>
          <p:cNvPr descr="preencoded.png" id="182" name="Google Shape;18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6135" y="4974788"/>
            <a:ext cx="1056799" cy="126813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/>
          <p:nvPr/>
        </p:nvSpPr>
        <p:spPr>
          <a:xfrm>
            <a:off x="7494270" y="5186124"/>
            <a:ext cx="2774156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Petrona"/>
              <a:buNone/>
            </a:pPr>
            <a:r>
              <a:rPr b="1" i="0" lang="en-US" sz="21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Tech Stack Core</a:t>
            </a:r>
            <a:endParaRPr b="0" i="0" sz="2150" u="none" cap="none" strike="noStrike"/>
          </a:p>
        </p:txBody>
      </p:sp>
      <p:sp>
        <p:nvSpPr>
          <p:cNvPr id="184" name="Google Shape;184;p20"/>
          <p:cNvSpPr/>
          <p:nvPr/>
        </p:nvSpPr>
        <p:spPr>
          <a:xfrm>
            <a:off x="7494270" y="5659636"/>
            <a:ext cx="6396395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Frontend, Backend, Blockchain, AI/ML, Smart Contracts</a:t>
            </a:r>
            <a:endParaRPr b="0" i="0" sz="1650" u="none" cap="none" strike="noStrike"/>
          </a:p>
        </p:txBody>
      </p:sp>
      <p:sp>
        <p:nvSpPr>
          <p:cNvPr id="185" name="Google Shape;185;p20"/>
          <p:cNvSpPr/>
          <p:nvPr/>
        </p:nvSpPr>
        <p:spPr>
          <a:xfrm>
            <a:off x="6226135" y="6480691"/>
            <a:ext cx="7664529" cy="1014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Drapo App V2 envisions a robust ecosystem with interconnected citizen services and an efficient admin panel, underpinned by a cutting-edge tech stack to ensure a seamless and secure digital experience for all.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